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5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5603C2-F6BE-4C95-8E6B-5219A61C7D5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DCC28D-BD65-4F83-B8ED-4C001E2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156222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Determine if the following statements are true </a:t>
            </a:r>
          </a:p>
          <a:p>
            <a:pPr>
              <a:buNone/>
            </a:pPr>
            <a:r>
              <a:rPr lang="en-US" sz="2400" dirty="0" smtClean="0"/>
              <a:t>or false. Explain your reasoning. </a:t>
            </a:r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1. If ∡XYZ and ∡WIN are complementary, then   ∡XYZ and ∡WIN are a linear pair. </a:t>
            </a:r>
          </a:p>
          <a:p>
            <a:pPr>
              <a:buNone/>
            </a:pPr>
            <a:r>
              <a:rPr lang="en-US" sz="2400" i="1" dirty="0" smtClean="0"/>
              <a:t> 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2. If ∡MAG and ∡SLK are supplementary, then  </a:t>
            </a:r>
          </a:p>
          <a:p>
            <a:pPr lvl="0">
              <a:buNone/>
            </a:pPr>
            <a:r>
              <a:rPr lang="en-US" sz="2400" dirty="0" smtClean="0"/>
              <a:t>    the sum of the measures of these two angles  </a:t>
            </a:r>
          </a:p>
          <a:p>
            <a:pPr lvl="0">
              <a:buNone/>
            </a:pPr>
            <a:r>
              <a:rPr lang="en-US" sz="2400" dirty="0" smtClean="0"/>
              <a:t>    is 90.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/>
              </a:rPr>
              <a:t>I can determine the measure of </a:t>
            </a:r>
            <a:r>
              <a:rPr lang="en-US" sz="3600" dirty="0" smtClean="0">
                <a:effectLst/>
              </a:rPr>
              <a:t>complementary, supplementary, and </a:t>
            </a:r>
            <a:r>
              <a:rPr lang="en-US" sz="3600" dirty="0">
                <a:effectLst/>
              </a:rPr>
              <a:t>linear </a:t>
            </a:r>
            <a:r>
              <a:rPr lang="en-US" sz="3600" dirty="0" smtClean="0">
                <a:effectLst/>
              </a:rPr>
              <a:t>pair angles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G102-1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169091"/>
              </a:xfrm>
            </p:spPr>
            <p:txBody>
              <a:bodyPr/>
              <a:lstStyle/>
              <a:p>
                <a:r>
                  <a:rPr lang="en-US" b="1" dirty="0" smtClean="0"/>
                  <a:t>Acute angle: </a:t>
                </a:r>
                <a:r>
                  <a:rPr lang="en-US" dirty="0" smtClean="0"/>
                  <a:t>an angle whose measure is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/>
                  <a:t>. 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Obtuse angle: </a:t>
                </a:r>
                <a:r>
                  <a:rPr lang="en-US" dirty="0" smtClean="0"/>
                  <a:t>an angle whose measure is greater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, but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 Straight angle: </a:t>
                </a:r>
                <a:r>
                  <a:rPr lang="en-US" dirty="0" smtClean="0"/>
                  <a:t>an angle whose measure is exactly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(a straight line). 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Linear Pair: </a:t>
                </a:r>
                <a:r>
                  <a:rPr lang="en-US" dirty="0" smtClean="0"/>
                  <a:t>two adjacent angles whose non-common sides are on the same line. 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169091"/>
              </a:xfrm>
              <a:blipFill rotWithShape="0">
                <a:blip r:embed="rId2"/>
                <a:stretch>
                  <a:fillRect t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218" y="33494"/>
            <a:ext cx="8229600" cy="957105"/>
          </a:xfrm>
        </p:spPr>
        <p:txBody>
          <a:bodyPr>
            <a:normAutofit/>
          </a:bodyPr>
          <a:lstStyle/>
          <a:p>
            <a:r>
              <a:rPr lang="en-US" dirty="0" smtClean="0"/>
              <a:t>Useful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702491"/>
              </a:xfrm>
            </p:spPr>
            <p:txBody>
              <a:bodyPr/>
              <a:lstStyle/>
              <a:p>
                <a:r>
                  <a:rPr lang="en-US" b="1" dirty="0" smtClean="0"/>
                  <a:t>Right angle: </a:t>
                </a:r>
                <a:r>
                  <a:rPr lang="en-US" dirty="0" smtClean="0"/>
                  <a:t>angle whose measure is 90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/>
                  <a:t>.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Complementary angles: </a:t>
                </a:r>
                <a:r>
                  <a:rPr lang="en-US" dirty="0" smtClean="0"/>
                  <a:t>two angles that add up to 90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Supplementary angles: </a:t>
                </a:r>
                <a:r>
                  <a:rPr lang="en-US" dirty="0" smtClean="0"/>
                  <a:t>two angles that add up to 180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702491"/>
              </a:xfrm>
              <a:blipFill rotWithShape="0">
                <a:blip r:embed="rId2"/>
                <a:stretch>
                  <a:fillRect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7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always add up to 90</a:t>
            </a:r>
          </a:p>
          <a:p>
            <a:r>
              <a:rPr lang="en-US" dirty="0" smtClean="0"/>
              <a:t>are most often adjacent, or next to,  each other, and make up a right angle.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pic>
        <p:nvPicPr>
          <p:cNvPr id="4" name="irc_mi" descr="http://www.mathsisfun.com/geometry/images/complementary-angles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2004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953000" y="3581400"/>
          <a:ext cx="3200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Bitmap Image" r:id="rId4" imgW="2266667" imgH="1133633" progId="Paint.Picture">
                  <p:embed/>
                </p:oleObj>
              </mc:Choice>
              <mc:Fallback>
                <p:oleObj name="Bitmap Image" r:id="rId4" imgW="2266667" imgH="1133633" progId="Paint.Pictur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3200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always add up to 180</a:t>
            </a:r>
          </a:p>
          <a:p>
            <a:pPr lvl="0"/>
            <a:r>
              <a:rPr lang="en-US" dirty="0" smtClean="0"/>
              <a:t>are most often adjacent, or next to each other, and form a linear pair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linear pair </a:t>
            </a:r>
            <a:r>
              <a:rPr lang="en-US" dirty="0" smtClean="0"/>
              <a:t>is two angles that are adjacent, and supplementary.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Angles</a:t>
            </a:r>
            <a:endParaRPr lang="en-US" dirty="0"/>
          </a:p>
        </p:txBody>
      </p:sp>
      <p:pic>
        <p:nvPicPr>
          <p:cNvPr id="4" name="irc_mi" descr="http://www.mathsisfun.com/geometry/images/supplementary-angles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38600"/>
            <a:ext cx="266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649449" y="3962400"/>
          <a:ext cx="288373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Bitmap Image" r:id="rId4" imgW="2553056" imgH="1276190" progId="Paint.Picture">
                  <p:embed/>
                </p:oleObj>
              </mc:Choice>
              <mc:Fallback>
                <p:oleObj name="Bitmap Image" r:id="rId4" imgW="2553056" imgH="1276190" progId="Paint.Pictur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449" y="3962400"/>
                        <a:ext cx="2883733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/>
              <a:t>1. Given that two angles, ∡ABC and ∡DEF, are    </a:t>
            </a:r>
          </a:p>
          <a:p>
            <a:pPr lvl="0">
              <a:buNone/>
            </a:pPr>
            <a:r>
              <a:rPr lang="en-US" sz="2400" dirty="0" smtClean="0"/>
              <a:t>    complementary, if </a:t>
            </a:r>
            <a:r>
              <a:rPr lang="en-US" sz="2400" dirty="0" err="1" smtClean="0"/>
              <a:t>m∡DEF</a:t>
            </a:r>
            <a:r>
              <a:rPr lang="en-US" sz="2400" dirty="0" smtClean="0"/>
              <a:t> is 60, what is the </a:t>
            </a:r>
          </a:p>
          <a:p>
            <a:pPr lvl="0">
              <a:buNone/>
            </a:pPr>
            <a:r>
              <a:rPr lang="en-US" sz="2400" dirty="0" smtClean="0"/>
              <a:t>    measure of ∡ABC?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2. Given that two angles, ∡LMN and ∡HOT, are   </a:t>
            </a:r>
          </a:p>
          <a:p>
            <a:pPr lvl="0">
              <a:buNone/>
            </a:pPr>
            <a:r>
              <a:rPr lang="en-US" sz="2400" dirty="0" smtClean="0"/>
              <a:t>    supplementary, if </a:t>
            </a:r>
            <a:r>
              <a:rPr lang="en-US" sz="2400" dirty="0" err="1" smtClean="0"/>
              <a:t>m∡LMN</a:t>
            </a:r>
            <a:r>
              <a:rPr lang="en-US" sz="2400" dirty="0" smtClean="0"/>
              <a:t> is 53, what is the    </a:t>
            </a:r>
          </a:p>
          <a:p>
            <a:pPr lvl="0">
              <a:buNone/>
            </a:pPr>
            <a:r>
              <a:rPr lang="en-US" sz="2400" dirty="0" smtClean="0"/>
              <a:t>    measure of ∡HOT?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624078" lvl="0" indent="-514350">
              <a:buNone/>
            </a:pPr>
            <a:r>
              <a:rPr lang="en-US" sz="2000" dirty="0" smtClean="0"/>
              <a:t>3. Based on the following diagram of two adjacent angles that </a:t>
            </a:r>
          </a:p>
          <a:p>
            <a:pPr marL="624078" lvl="0" indent="-514350">
              <a:buNone/>
            </a:pPr>
            <a:r>
              <a:rPr lang="en-US" sz="2000" dirty="0" smtClean="0"/>
              <a:t>    are complementary, find the value of x, and the measure of </a:t>
            </a:r>
          </a:p>
          <a:p>
            <a:pPr marL="624078" lvl="0" indent="-514350">
              <a:buNone/>
            </a:pPr>
            <a:r>
              <a:rPr lang="en-US" sz="2000" dirty="0" smtClean="0"/>
              <a:t>    each angle. </a:t>
            </a:r>
          </a:p>
          <a:p>
            <a:pPr marL="624078" lvl="0" indent="-514350">
              <a:buNone/>
            </a:pPr>
            <a:endParaRPr lang="en-US" sz="2400" dirty="0" smtClean="0"/>
          </a:p>
          <a:p>
            <a:pPr marL="624078" lvl="0" indent="-514350">
              <a:buNone/>
            </a:pPr>
            <a:endParaRPr lang="en-US" sz="2400" dirty="0" smtClean="0"/>
          </a:p>
          <a:p>
            <a:pPr marL="624078" lvl="0" indent="-514350">
              <a:buNone/>
            </a:pPr>
            <a:endParaRPr lang="en-US" sz="2400" dirty="0" smtClean="0"/>
          </a:p>
          <a:p>
            <a:pPr marL="624078" lvl="0" indent="-514350">
              <a:buNone/>
            </a:pPr>
            <a:endParaRPr lang="en-US" sz="2400" dirty="0" smtClean="0"/>
          </a:p>
          <a:p>
            <a:pPr marL="624078" indent="-514350">
              <a:buNone/>
            </a:pPr>
            <a:r>
              <a:rPr lang="en-US" sz="2000" dirty="0" smtClean="0"/>
              <a:t>4. Based on the following diagram of two adjacent angles that </a:t>
            </a:r>
          </a:p>
          <a:p>
            <a:pPr marL="624078" indent="-514350">
              <a:buNone/>
            </a:pPr>
            <a:r>
              <a:rPr lang="en-US" sz="2000" dirty="0" smtClean="0"/>
              <a:t>    are supplementary, find the value of x, and the measure of </a:t>
            </a:r>
          </a:p>
          <a:p>
            <a:pPr marL="624078" indent="-514350">
              <a:buNone/>
            </a:pPr>
            <a:r>
              <a:rPr lang="en-US" sz="2000" dirty="0" smtClean="0"/>
              <a:t>    each angle. </a:t>
            </a:r>
          </a:p>
          <a:p>
            <a:pPr marL="624078" lvl="0" indent="-514350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0"/>
            <a:ext cx="134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05400"/>
            <a:ext cx="307722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dirty="0"/>
              <a:t>5</a:t>
            </a:r>
            <a:r>
              <a:rPr lang="en-US" sz="2000" dirty="0" smtClean="0"/>
              <a:t>.Two angles, ∡MAT, and ∡TOP, are supplementary angles. The </a:t>
            </a:r>
            <a:r>
              <a:rPr lang="en-US" sz="2000" dirty="0" err="1" smtClean="0"/>
              <a:t>m∡MAT</a:t>
            </a:r>
            <a:r>
              <a:rPr lang="en-US" sz="2000" dirty="0" smtClean="0"/>
              <a:t> =  x+12, and the </a:t>
            </a:r>
            <a:r>
              <a:rPr lang="en-US" sz="2000" dirty="0" err="1" smtClean="0"/>
              <a:t>m∡TOP</a:t>
            </a:r>
            <a:r>
              <a:rPr lang="en-US" sz="2000" dirty="0" smtClean="0"/>
              <a:t> = 6x+7. Find the measures of ∡MAT, and ∡TOP. Explain how you reached your answer.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/>
              <a:t>6</a:t>
            </a:r>
            <a:r>
              <a:rPr lang="en-US" sz="2000" dirty="0" smtClean="0"/>
              <a:t>. Two </a:t>
            </a:r>
            <a:r>
              <a:rPr lang="en-US" sz="2000" dirty="0" err="1" smtClean="0"/>
              <a:t>angles,∡MAJ</a:t>
            </a:r>
            <a:r>
              <a:rPr lang="en-US" sz="2000" dirty="0" smtClean="0"/>
              <a:t> and ∡JAG are complementary. If the </a:t>
            </a:r>
            <a:r>
              <a:rPr lang="en-US" sz="2000" dirty="0" err="1" smtClean="0"/>
              <a:t>m∡MAJ</a:t>
            </a:r>
            <a:r>
              <a:rPr lang="en-US" sz="2000" dirty="0" smtClean="0"/>
              <a:t> = 4x-12, </a:t>
            </a:r>
            <a:r>
              <a:rPr lang="en-US" sz="2000" dirty="0" err="1" smtClean="0"/>
              <a:t>m∡JAG</a:t>
            </a:r>
            <a:r>
              <a:rPr lang="en-US" sz="2000" dirty="0" smtClean="0"/>
              <a:t>= 30°, Find the value of x, and the measure of ∡MAJ. Explain how you reached your answer.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352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Cambria Math</vt:lpstr>
      <vt:lpstr>Lucida Sans Unicode</vt:lpstr>
      <vt:lpstr>Verdana</vt:lpstr>
      <vt:lpstr>Wingdings 2</vt:lpstr>
      <vt:lpstr>Wingdings 3</vt:lpstr>
      <vt:lpstr>Concourse</vt:lpstr>
      <vt:lpstr>Bitmap Image</vt:lpstr>
      <vt:lpstr>PowerPoint Presentation</vt:lpstr>
      <vt:lpstr>I can determine the measure of complementary, supplementary, and linear pair angles </vt:lpstr>
      <vt:lpstr>Useful Vocabulary</vt:lpstr>
      <vt:lpstr>PowerPoint Presentation</vt:lpstr>
      <vt:lpstr>Complementary Angles</vt:lpstr>
      <vt:lpstr>Supplementary Angles</vt:lpstr>
      <vt:lpstr>Examples </vt:lpstr>
      <vt:lpstr>PowerPoint Presentation</vt:lpstr>
      <vt:lpstr>PowerPoint Presentation</vt:lpstr>
      <vt:lpstr>Try on your own </vt:lpstr>
    </vt:vector>
  </TitlesOfParts>
  <Company>TUHSD #214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Properties of Complementary and Supplementary Angles</dc:title>
  <dc:creator>Windows User</dc:creator>
  <cp:lastModifiedBy>Patrick Behrens</cp:lastModifiedBy>
  <cp:revision>31</cp:revision>
  <dcterms:created xsi:type="dcterms:W3CDTF">2013-08-12T14:13:43Z</dcterms:created>
  <dcterms:modified xsi:type="dcterms:W3CDTF">2015-08-13T15:17:47Z</dcterms:modified>
</cp:coreProperties>
</file>