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AF9E10-0B31-4C12-801C-1D886D35A7B5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990D47-D906-4111-887D-C502D3F5F4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1"/>
            <a:ext cx="83820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effectLst/>
              </a:rPr>
              <a:t>I </a:t>
            </a:r>
            <a:r>
              <a:rPr lang="en-US" sz="4000" dirty="0">
                <a:effectLst/>
              </a:rPr>
              <a:t>can apply the segment addition postulate and the angle addition postulate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1800" dirty="0" smtClean="0"/>
              <a:t>Point </a:t>
            </a:r>
            <a:r>
              <a:rPr lang="en-US" sz="1800" dirty="0"/>
              <a:t>B</a:t>
            </a:r>
            <a:r>
              <a:rPr lang="en-US" sz="1800" dirty="0" smtClean="0"/>
              <a:t> is in between points A and C. The coordinates of points are as follows:</a:t>
            </a:r>
          </a:p>
          <a:p>
            <a:pPr marL="109728" indent="0">
              <a:buNone/>
            </a:pPr>
            <a:r>
              <a:rPr lang="en-US" sz="1800" dirty="0" smtClean="0"/>
              <a:t>  A(2,2)</a:t>
            </a:r>
          </a:p>
          <a:p>
            <a:pPr marL="109728" indent="0">
              <a:buNone/>
            </a:pPr>
            <a:r>
              <a:rPr lang="en-US" sz="1800" dirty="0" smtClean="0"/>
              <a:t>  </a:t>
            </a:r>
            <a:r>
              <a:rPr lang="en-US" sz="1800" dirty="0"/>
              <a:t>B</a:t>
            </a:r>
            <a:r>
              <a:rPr lang="en-US" sz="1800" dirty="0" smtClean="0"/>
              <a:t>(8,5)</a:t>
            </a:r>
          </a:p>
          <a:p>
            <a:pPr marL="109728" indent="0">
              <a:buNone/>
            </a:pPr>
            <a:r>
              <a:rPr lang="en-US" sz="1800" dirty="0" smtClean="0"/>
              <a:t>  C(10,6)</a:t>
            </a:r>
          </a:p>
          <a:p>
            <a:pPr marL="109728" indent="0">
              <a:buNone/>
            </a:pPr>
            <a:r>
              <a:rPr lang="en-US" sz="1800" dirty="0" err="1" smtClean="0"/>
              <a:t>a.Find</a:t>
            </a:r>
            <a:r>
              <a:rPr lang="en-US" sz="1800" dirty="0" smtClean="0"/>
              <a:t> the length of segment AB.</a:t>
            </a:r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r>
              <a:rPr lang="en-US" sz="1800" dirty="0" err="1" smtClean="0"/>
              <a:t>b.Find</a:t>
            </a:r>
            <a:r>
              <a:rPr lang="en-US" sz="1800" dirty="0" smtClean="0"/>
              <a:t> the length of segment BC. </a:t>
            </a:r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r>
              <a:rPr lang="en-US" sz="1800" dirty="0" err="1" smtClean="0"/>
              <a:t>c.Find</a:t>
            </a:r>
            <a:r>
              <a:rPr lang="en-US" sz="1800" dirty="0" smtClean="0"/>
              <a:t> the length of segment AC.</a:t>
            </a:r>
          </a:p>
          <a:p>
            <a:pPr marL="109728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2628" lvl="0" indent="-342900">
              <a:buAutoNum type="arabicPeriod"/>
            </a:pPr>
            <a:r>
              <a:rPr lang="en-US" sz="1600" dirty="0" smtClean="0"/>
              <a:t>Draw a sketch of a line segment with three collinear points, x, y, and z. Label the points so that point y is between points x and z. Write the segment addition postulate for these points. </a:t>
            </a:r>
          </a:p>
          <a:p>
            <a:pPr marL="452628" lvl="0" indent="-342900">
              <a:buAutoNum type="arabicPeriod"/>
            </a:pPr>
            <a:endParaRPr lang="en-US" sz="1600" dirty="0" smtClean="0"/>
          </a:p>
          <a:p>
            <a:pPr marL="452628" lvl="0" indent="-342900">
              <a:buAutoNum type="arabicPeriod"/>
            </a:pPr>
            <a:endParaRPr lang="en-US" sz="1600" dirty="0" smtClean="0"/>
          </a:p>
          <a:p>
            <a:pPr marL="452628" lvl="0" indent="-342900">
              <a:buAutoNum type="arabicPeriod"/>
            </a:pPr>
            <a:endParaRPr lang="en-US" sz="1600" dirty="0"/>
          </a:p>
          <a:p>
            <a:pPr marL="452628" indent="-342900">
              <a:buFont typeface="Wingdings 3"/>
              <a:buAutoNum type="arabicPeriod"/>
            </a:pPr>
            <a:r>
              <a:rPr lang="en-US" sz="1600" dirty="0"/>
              <a:t>Use the following diagram to answer parts a and b. B is the midpoint of  segment AC : </a:t>
            </a:r>
            <a:endParaRPr lang="en-US" sz="1600" dirty="0" smtClean="0"/>
          </a:p>
          <a:p>
            <a:pPr marL="452628" indent="-342900">
              <a:buFont typeface="Wingdings 3"/>
              <a:buAutoNum type="arabicPeriod"/>
            </a:pPr>
            <a:endParaRPr lang="en-US" sz="1600" dirty="0"/>
          </a:p>
          <a:p>
            <a:pPr marL="452628" indent="-342900">
              <a:buFont typeface="Wingdings 3"/>
              <a:buAutoNum type="arabicPeriod"/>
            </a:pPr>
            <a:endParaRPr lang="en-US" sz="1600" dirty="0" smtClean="0"/>
          </a:p>
          <a:p>
            <a:pPr marL="452628" indent="-342900">
              <a:buFont typeface="Wingdings 3"/>
              <a:buAutoNum type="arabicPeriod"/>
            </a:pPr>
            <a:endParaRPr lang="en-US" sz="1600" dirty="0"/>
          </a:p>
          <a:p>
            <a:pPr marL="109728" lvl="0" indent="0">
              <a:buNone/>
            </a:pPr>
            <a:r>
              <a:rPr lang="en-US" sz="1600" dirty="0" smtClean="0"/>
              <a:t>a. If </a:t>
            </a:r>
            <a:r>
              <a:rPr lang="en-US" sz="1600" dirty="0"/>
              <a:t>the length of segment AC= 16, what is the length of segment BC</a:t>
            </a:r>
            <a:r>
              <a:rPr lang="en-US" sz="1600" dirty="0" smtClean="0"/>
              <a:t>?</a:t>
            </a:r>
            <a:r>
              <a:rPr lang="en-US" sz="1600" dirty="0"/>
              <a:t> </a:t>
            </a:r>
          </a:p>
          <a:p>
            <a:pPr marL="109728" lvl="0" indent="0">
              <a:buNone/>
            </a:pPr>
            <a:r>
              <a:rPr lang="en-US" sz="1600" dirty="0" smtClean="0"/>
              <a:t>b. If </a:t>
            </a:r>
            <a:r>
              <a:rPr lang="en-US" sz="1600" dirty="0"/>
              <a:t>the length of segment AB =4, what is the length of segment AC?</a:t>
            </a:r>
          </a:p>
          <a:p>
            <a:pPr marL="452628" indent="-342900">
              <a:buFont typeface="Wingdings 3"/>
              <a:buAutoNum type="arabicPeriod"/>
            </a:pPr>
            <a:endParaRPr lang="en-US" sz="1600" dirty="0"/>
          </a:p>
          <a:p>
            <a:pPr marL="452628" lvl="0" indent="-342900">
              <a:buAutoNum type="arabicPeriod"/>
            </a:pPr>
            <a:endParaRPr lang="en-US" sz="16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 your own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3539622"/>
            <a:ext cx="6854825" cy="72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3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lvl="0" indent="0">
              <a:buNone/>
            </a:pPr>
            <a:r>
              <a:rPr lang="en-US" sz="1600" dirty="0" smtClean="0"/>
              <a:t>3. If the length of segment AB is 12, and the length of segment </a:t>
            </a:r>
          </a:p>
          <a:p>
            <a:pPr marL="109728" lv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BC is 7, find the length of segment AC. </a:t>
            </a:r>
          </a:p>
          <a:p>
            <a:pPr marL="109728" lvl="0" indent="0">
              <a:buNone/>
            </a:pPr>
            <a:endParaRPr lang="en-US" sz="2000" dirty="0"/>
          </a:p>
          <a:p>
            <a:pPr marL="109728" lvl="0" indent="0">
              <a:buNone/>
            </a:pPr>
            <a:endParaRPr lang="en-US" sz="2000" dirty="0" smtClean="0"/>
          </a:p>
          <a:p>
            <a:pPr marL="109728" lvl="0" indent="0">
              <a:buNone/>
            </a:pPr>
            <a:endParaRPr lang="en-US" sz="2000" dirty="0" smtClean="0"/>
          </a:p>
          <a:p>
            <a:pPr marL="109728" lvl="0" indent="0">
              <a:buNone/>
            </a:pPr>
            <a:endParaRPr lang="en-US" sz="2000" dirty="0"/>
          </a:p>
          <a:p>
            <a:pPr marL="109728" lvl="0" indent="0">
              <a:buNone/>
            </a:pPr>
            <a:endParaRPr lang="en-US" sz="2000" dirty="0"/>
          </a:p>
          <a:p>
            <a:pPr marL="109728" lvl="0" indent="0">
              <a:buNone/>
            </a:pPr>
            <a:r>
              <a:rPr lang="en-US" sz="1600" dirty="0" smtClean="0"/>
              <a:t>4. 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82" y="3886200"/>
            <a:ext cx="6854825" cy="113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264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23" y="1295400"/>
            <a:ext cx="8524432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0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on your own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0" y="1447800"/>
            <a:ext cx="853070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30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3200" b="1" dirty="0"/>
              <a:t>Plane</a:t>
            </a:r>
            <a:r>
              <a:rPr lang="en-US" sz="3200" dirty="0"/>
              <a:t>: a flat surface that is infinitely </a:t>
            </a:r>
            <a:r>
              <a:rPr lang="en-US" sz="3200" dirty="0" smtClean="0"/>
              <a:t>large</a:t>
            </a:r>
            <a:r>
              <a:rPr lang="en-US" sz="3200" dirty="0"/>
              <a:t> </a:t>
            </a:r>
            <a:r>
              <a:rPr lang="en-US" sz="3200" dirty="0" smtClean="0"/>
              <a:t>(two dimensional</a:t>
            </a:r>
            <a:r>
              <a:rPr lang="en-US" sz="3200" dirty="0"/>
              <a:t>, </a:t>
            </a:r>
            <a:r>
              <a:rPr lang="en-US" sz="3200" dirty="0" smtClean="0"/>
              <a:t>consisting of </a:t>
            </a:r>
            <a:r>
              <a:rPr lang="en-US" sz="3200" dirty="0"/>
              <a:t>a length and a </a:t>
            </a:r>
            <a:r>
              <a:rPr lang="en-US" sz="3200" dirty="0" smtClean="0"/>
              <a:t>width). </a:t>
            </a:r>
            <a:endParaRPr lang="en-US" sz="3200" dirty="0"/>
          </a:p>
          <a:p>
            <a:pPr marL="109728" indent="0">
              <a:buNone/>
            </a:pPr>
            <a:r>
              <a:rPr lang="en-US" sz="3200" dirty="0"/>
              <a:t> </a:t>
            </a:r>
          </a:p>
          <a:p>
            <a:pPr marL="109728" indent="0">
              <a:buNone/>
            </a:pPr>
            <a:r>
              <a:rPr lang="en-US" sz="3200" b="1" dirty="0"/>
              <a:t>Point</a:t>
            </a:r>
            <a:r>
              <a:rPr lang="en-US" sz="3200" dirty="0"/>
              <a:t>: an exact location, or place, on a plane. </a:t>
            </a:r>
          </a:p>
          <a:p>
            <a:pPr marL="109728" indent="0">
              <a:buNone/>
            </a:pPr>
            <a:r>
              <a:rPr lang="en-US" sz="3200" dirty="0"/>
              <a:t> </a:t>
            </a:r>
          </a:p>
          <a:p>
            <a:pPr marL="109728" indent="0">
              <a:buNone/>
            </a:pPr>
            <a:r>
              <a:rPr lang="en-US" sz="3200" b="1" dirty="0"/>
              <a:t>Line</a:t>
            </a:r>
            <a:r>
              <a:rPr lang="en-US" sz="3200" dirty="0"/>
              <a:t>: an object in geometry that is straight, infinitely long.  </a:t>
            </a:r>
            <a:endParaRPr lang="en-US" sz="3200" dirty="0" smtClean="0"/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b="1" dirty="0" smtClean="0"/>
              <a:t>Endpoint: </a:t>
            </a:r>
            <a:r>
              <a:rPr lang="en-US" sz="3200" dirty="0" smtClean="0"/>
              <a:t>point located at each end of a segment.</a:t>
            </a:r>
            <a:endParaRPr lang="en-US" sz="3200" b="1" dirty="0"/>
          </a:p>
          <a:p>
            <a:pPr marL="109728" indent="0">
              <a:buNone/>
            </a:pPr>
            <a:r>
              <a:rPr lang="en-US" sz="3200" dirty="0"/>
              <a:t> </a:t>
            </a:r>
          </a:p>
          <a:p>
            <a:pPr marL="109728" indent="0">
              <a:buNone/>
            </a:pPr>
            <a:r>
              <a:rPr lang="en-US" sz="3200" b="1" dirty="0"/>
              <a:t>Line segment</a:t>
            </a:r>
            <a:r>
              <a:rPr lang="en-US" sz="3200" dirty="0"/>
              <a:t>: a straight line that connects two </a:t>
            </a:r>
            <a:r>
              <a:rPr lang="en-US" sz="3200" dirty="0" smtClean="0"/>
              <a:t>endpoints</a:t>
            </a:r>
            <a:r>
              <a:rPr lang="en-US" sz="3200" dirty="0"/>
              <a:t>, and does </a:t>
            </a:r>
            <a:r>
              <a:rPr lang="en-US" sz="3200" dirty="0" smtClean="0"/>
              <a:t>not extend </a:t>
            </a:r>
            <a:r>
              <a:rPr lang="en-US" sz="3200" dirty="0"/>
              <a:t>past those points. </a:t>
            </a:r>
          </a:p>
          <a:p>
            <a:pPr marL="109728" indent="0">
              <a:buNone/>
            </a:pPr>
            <a:r>
              <a:rPr lang="en-US" sz="3200" dirty="0"/>
              <a:t> </a:t>
            </a:r>
          </a:p>
          <a:p>
            <a:pPr marL="109728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Useful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en-US" sz="3100" b="1" dirty="0"/>
              <a:t>Collinear points</a:t>
            </a:r>
            <a:r>
              <a:rPr lang="en-US" sz="3100" dirty="0"/>
              <a:t>: a set of points that lie in a straight line. </a:t>
            </a:r>
          </a:p>
          <a:p>
            <a:pPr marL="109728" indent="0">
              <a:buNone/>
            </a:pPr>
            <a:r>
              <a:rPr lang="en-US" sz="3100" dirty="0"/>
              <a:t> </a:t>
            </a:r>
          </a:p>
          <a:p>
            <a:pPr marL="109728" indent="0">
              <a:buNone/>
            </a:pPr>
            <a:r>
              <a:rPr lang="en-US" sz="3100" b="1" dirty="0"/>
              <a:t>Midpoint</a:t>
            </a:r>
            <a:r>
              <a:rPr lang="en-US" sz="3100" dirty="0"/>
              <a:t>: a point on a line segment that divides the segment into two </a:t>
            </a:r>
          </a:p>
          <a:p>
            <a:pPr marL="109728" indent="0">
              <a:buNone/>
            </a:pPr>
            <a:r>
              <a:rPr lang="en-US" sz="3100" dirty="0"/>
              <a:t>                equal parts. </a:t>
            </a:r>
          </a:p>
          <a:p>
            <a:pPr marL="109728" indent="0">
              <a:buNone/>
            </a:pPr>
            <a:r>
              <a:rPr lang="en-US" sz="3100" dirty="0"/>
              <a:t> </a:t>
            </a:r>
          </a:p>
          <a:p>
            <a:pPr marL="109728" indent="0">
              <a:buNone/>
            </a:pPr>
            <a:r>
              <a:rPr lang="en-US" sz="3100" b="1" dirty="0"/>
              <a:t>Postulate</a:t>
            </a:r>
            <a:r>
              <a:rPr lang="en-US" sz="3100" dirty="0"/>
              <a:t>: a statement that is taken to be true, without proof. </a:t>
            </a:r>
            <a:endParaRPr lang="en-US" sz="3100" dirty="0" smtClean="0"/>
          </a:p>
          <a:p>
            <a:pPr marL="109728" indent="0">
              <a:buNone/>
            </a:pPr>
            <a:endParaRPr lang="en-US" sz="3100" dirty="0"/>
          </a:p>
          <a:p>
            <a:pPr marL="109728" indent="0">
              <a:buNone/>
            </a:pPr>
            <a:r>
              <a:rPr lang="en-US" sz="3100" b="1" dirty="0"/>
              <a:t>Ray</a:t>
            </a:r>
            <a:r>
              <a:rPr lang="en-US" sz="3100" dirty="0"/>
              <a:t>: A portion of a line that starts at a specific </a:t>
            </a:r>
          </a:p>
          <a:p>
            <a:pPr marL="109728" indent="0">
              <a:buNone/>
            </a:pPr>
            <a:r>
              <a:rPr lang="en-US" sz="3100" dirty="0"/>
              <a:t>       point and goes off in a particular direction </a:t>
            </a:r>
          </a:p>
          <a:p>
            <a:pPr marL="109728" indent="0">
              <a:buNone/>
            </a:pPr>
            <a:r>
              <a:rPr lang="en-US" sz="3100" dirty="0"/>
              <a:t>       to infinity. </a:t>
            </a:r>
          </a:p>
          <a:p>
            <a:pPr marL="109728" indent="0">
              <a:buNone/>
            </a:pPr>
            <a:endParaRPr lang="en-US" sz="3100" dirty="0" smtClean="0"/>
          </a:p>
          <a:p>
            <a:pPr marL="109728" indent="0">
              <a:buNone/>
            </a:pPr>
            <a:r>
              <a:rPr lang="en-US" sz="3100" b="1" dirty="0" smtClean="0"/>
              <a:t>Vertex: </a:t>
            </a:r>
            <a:r>
              <a:rPr lang="en-US" sz="3100" dirty="0" smtClean="0"/>
              <a:t>the endpoint of an angle. </a:t>
            </a:r>
            <a:endParaRPr lang="en-US" sz="3100" b="1" dirty="0"/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r>
              <a:rPr lang="en-US" sz="2800" dirty="0"/>
              <a:t> </a:t>
            </a:r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endParaRPr lang="en-US" sz="2800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marL="109728" indent="0">
              <a:buNone/>
            </a:pPr>
            <a:r>
              <a:rPr lang="en-US" sz="2400" b="1" dirty="0"/>
              <a:t>Angle</a:t>
            </a:r>
            <a:r>
              <a:rPr lang="en-US" sz="2400" dirty="0"/>
              <a:t>: a shape formed by two rays starting at </a:t>
            </a:r>
          </a:p>
          <a:p>
            <a:pPr marL="109728" indent="0">
              <a:buNone/>
            </a:pPr>
            <a:r>
              <a:rPr lang="en-US" sz="2400" dirty="0"/>
              <a:t>           the same point (the vertex of the angle). </a:t>
            </a:r>
          </a:p>
          <a:p>
            <a:pPr marL="109728" indent="0">
              <a:buNone/>
            </a:pPr>
            <a:endParaRPr lang="en-US" b="1" dirty="0" smtClean="0"/>
          </a:p>
          <a:p>
            <a:pPr marL="109728" indent="0">
              <a:buNone/>
            </a:pPr>
            <a:r>
              <a:rPr lang="en-US" b="1" dirty="0" smtClean="0"/>
              <a:t>Intersection: </a:t>
            </a:r>
            <a:r>
              <a:rPr lang="en-US" dirty="0" smtClean="0"/>
              <a:t>the point or points two figures have in common. 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 smtClean="0"/>
              <a:t>Coplanar: </a:t>
            </a:r>
            <a:r>
              <a:rPr lang="en-US" dirty="0" smtClean="0"/>
              <a:t>points or lines on the same plane. 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r>
              <a:rPr lang="en-US" b="1" dirty="0" smtClean="0"/>
              <a:t>Non-coplanar: </a:t>
            </a:r>
            <a:r>
              <a:rPr lang="en-US" dirty="0" smtClean="0"/>
              <a:t>points or lines not on the same plane.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988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07191"/>
          </a:xfrm>
        </p:spPr>
        <p:txBody>
          <a:bodyPr/>
          <a:lstStyle/>
          <a:p>
            <a:pPr marL="109728" indent="0">
              <a:buNone/>
            </a:pPr>
            <a:r>
              <a:rPr lang="en-US" b="1" dirty="0" smtClean="0"/>
              <a:t>Warm-Up: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tx1"/>
                </a:solidFill>
                <a:effectLst/>
              </a:rPr>
              <a:t>G101-2: Understanding and Applying the Segment Addition Postulate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676400"/>
            <a:ext cx="8077200" cy="3733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276600" y="1676400"/>
            <a:ext cx="0" cy="3733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19800" y="1676400"/>
            <a:ext cx="0" cy="3733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1"/>
          </p:cNvCxnSpPr>
          <p:nvPr/>
        </p:nvCxnSpPr>
        <p:spPr>
          <a:xfrm>
            <a:off x="609600" y="3543300"/>
            <a:ext cx="807720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7426" y="17253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/>
              <a:t>1. </a:t>
            </a:r>
            <a:r>
              <a:rPr lang="en-US" sz="1600" dirty="0"/>
              <a:t>Draw a segment using points S and </a:t>
            </a:r>
            <a:r>
              <a:rPr lang="en-US" sz="1600" dirty="0" smtClean="0"/>
              <a:t>R. 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1725304"/>
            <a:ext cx="2552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2</a:t>
            </a:r>
            <a:r>
              <a:rPr lang="en-US" sz="1600" dirty="0" smtClean="0"/>
              <a:t>. </a:t>
            </a:r>
            <a:r>
              <a:rPr lang="en-US" sz="1600" dirty="0"/>
              <a:t>Draw Lines </a:t>
            </a:r>
            <a:r>
              <a:rPr lang="en-US" sz="1600" i="1" dirty="0"/>
              <a:t>a</a:t>
            </a:r>
            <a:r>
              <a:rPr lang="en-US" sz="1600" dirty="0"/>
              <a:t> and </a:t>
            </a:r>
            <a:r>
              <a:rPr lang="en-US" sz="1600" i="1" dirty="0"/>
              <a:t>b</a:t>
            </a:r>
            <a:r>
              <a:rPr lang="en-US" sz="1600" dirty="0"/>
              <a:t> intersecting at point </a:t>
            </a:r>
            <a:r>
              <a:rPr lang="en-US" sz="1600" dirty="0" smtClean="0"/>
              <a:t>T.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134100" y="17145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3</a:t>
            </a:r>
            <a:r>
              <a:rPr lang="en-US" sz="1600" dirty="0" smtClean="0"/>
              <a:t>. </a:t>
            </a:r>
            <a:r>
              <a:rPr lang="en-US" sz="1600" dirty="0"/>
              <a:t>Draw a ray using points F and </a:t>
            </a:r>
            <a:r>
              <a:rPr lang="en-US" sz="1600" dirty="0" smtClean="0"/>
              <a:t>L. 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" y="3592203"/>
            <a:ext cx="2552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4</a:t>
            </a:r>
            <a:r>
              <a:rPr lang="en-US" sz="1600" dirty="0" smtClean="0"/>
              <a:t>. </a:t>
            </a:r>
            <a:r>
              <a:rPr lang="en-US" sz="1600" dirty="0"/>
              <a:t>Draw an angle using points B, T, and </a:t>
            </a:r>
            <a:r>
              <a:rPr lang="en-US" sz="1600" dirty="0" smtClean="0"/>
              <a:t>W.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352800" y="35922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5</a:t>
            </a:r>
            <a:r>
              <a:rPr lang="en-US" sz="1600" dirty="0" smtClean="0"/>
              <a:t>. </a:t>
            </a:r>
            <a:r>
              <a:rPr lang="en-US" sz="1600" dirty="0"/>
              <a:t>Draw a line using points D and </a:t>
            </a:r>
            <a:r>
              <a:rPr lang="en-US" sz="1600" dirty="0" smtClean="0"/>
              <a:t>E. 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134100" y="3602251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6</a:t>
            </a:r>
            <a:r>
              <a:rPr lang="en-US" sz="1600" dirty="0" smtClean="0"/>
              <a:t>. Draw three collinear point A, B, and C.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273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5413717" cy="101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76" y="3958125"/>
            <a:ext cx="5413375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1752600"/>
            <a:ext cx="2667000" cy="3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700212"/>
            <a:ext cx="285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7" y="1714547"/>
            <a:ext cx="2857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1285" y="4038600"/>
            <a:ext cx="9334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735" y="4788387"/>
            <a:ext cx="1762125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67576" y="2905419"/>
            <a:ext cx="6209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distance from 2 to 8 on the number line is ______.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5264637"/>
            <a:ext cx="7696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If </a:t>
            </a:r>
            <a:r>
              <a:rPr lang="en-US" sz="1600" dirty="0" smtClean="0"/>
              <a:t>we </a:t>
            </a:r>
            <a:r>
              <a:rPr lang="en-US" sz="1600" dirty="0"/>
              <a:t>break up the distance from 2 to 8 into two parts, 2 to 4 and 4 to 8, when we </a:t>
            </a:r>
            <a:r>
              <a:rPr lang="en-US" sz="1600" dirty="0" smtClean="0"/>
              <a:t>add those </a:t>
            </a:r>
            <a:r>
              <a:rPr lang="en-US" sz="1600" dirty="0"/>
              <a:t>two separate distances together we still get </a:t>
            </a:r>
            <a:r>
              <a:rPr lang="en-US" sz="1600" dirty="0" smtClean="0"/>
              <a:t>________.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650129" y="900240"/>
            <a:ext cx="2581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Given a number line: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457200"/>
            <a:ext cx="321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Warm-Up 2: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63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The segment addition postulate states: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2000" dirty="0" smtClean="0"/>
              <a:t>If a point B lies on a line segment, AC, then AB + BC = AC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Addition Postulate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567529"/>
            <a:ext cx="3505200" cy="224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13832" y="48006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distance from one endpoint to the other is the sum of the distances of the two smaller segments. </a:t>
            </a:r>
          </a:p>
        </p:txBody>
      </p:sp>
    </p:spTree>
    <p:extLst>
      <p:ext uri="{BB962C8B-B14F-4D97-AF65-F5344CB8AC3E}">
        <p14:creationId xmlns:p14="http://schemas.microsoft.com/office/powerpoint/2010/main" val="297967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t="-674"/>
            </a:stretch>
          </a:blipFill>
        </p:spPr>
        <p:txBody>
          <a:bodyPr/>
          <a:lstStyle/>
          <a:p>
            <a:pPr>
              <a:buNone/>
            </a:pPr>
            <a:r>
              <a:rPr lang="en-US" dirty="0">
                <a:noFill/>
              </a:rPr>
              <a:t>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Distance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Find the length of the line segment, </a:t>
            </a:r>
            <a:r>
              <a:rPr lang="en-US" dirty="0" smtClean="0"/>
              <a:t>MN</a:t>
            </a:r>
            <a:r>
              <a:rPr lang="en-US" dirty="0" smtClean="0"/>
              <a:t>, </a:t>
            </a:r>
            <a:r>
              <a:rPr lang="en-US" dirty="0" smtClean="0"/>
              <a:t>given the endpoints are </a:t>
            </a:r>
            <a:r>
              <a:rPr lang="en-US" dirty="0" smtClean="0"/>
              <a:t>M(1,3) </a:t>
            </a:r>
            <a:r>
              <a:rPr lang="en-US" dirty="0" smtClean="0"/>
              <a:t>and </a:t>
            </a:r>
            <a:r>
              <a:rPr lang="en-US" dirty="0" smtClean="0"/>
              <a:t>N(3,5</a:t>
            </a:r>
            <a:r>
              <a:rPr lang="en-US" dirty="0" smtClean="0"/>
              <a:t>).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</TotalTime>
  <Words>484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I can apply the segment addition postulate and the angle addition postulate</vt:lpstr>
      <vt:lpstr>Useful Vocabulary</vt:lpstr>
      <vt:lpstr>PowerPoint Presentation</vt:lpstr>
      <vt:lpstr>PowerPoint Presentation</vt:lpstr>
      <vt:lpstr>G101-2: Understanding and Applying the Segment Addition Postulate </vt:lpstr>
      <vt:lpstr>PowerPoint Presentation</vt:lpstr>
      <vt:lpstr>Segment Addition Postulate</vt:lpstr>
      <vt:lpstr>Review of the Distance Formula</vt:lpstr>
      <vt:lpstr>Example 1</vt:lpstr>
      <vt:lpstr>Example 2 </vt:lpstr>
      <vt:lpstr>Try on your own</vt:lpstr>
      <vt:lpstr>PowerPoint Presentation</vt:lpstr>
      <vt:lpstr>More Examples</vt:lpstr>
      <vt:lpstr>Try on your own</vt:lpstr>
    </vt:vector>
  </TitlesOfParts>
  <Company>TUHSD #214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Applying the Segement Addition Postulate</dc:title>
  <dc:creator>Windows User</dc:creator>
  <cp:lastModifiedBy>Michael Gregory</cp:lastModifiedBy>
  <cp:revision>33</cp:revision>
  <dcterms:created xsi:type="dcterms:W3CDTF">2013-08-01T20:21:40Z</dcterms:created>
  <dcterms:modified xsi:type="dcterms:W3CDTF">2015-08-06T15:14:00Z</dcterms:modified>
</cp:coreProperties>
</file>